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9"/>
  </p:notesMasterIdLst>
  <p:sldIdLst>
    <p:sldId id="257" r:id="rId2"/>
    <p:sldId id="256" r:id="rId3"/>
    <p:sldId id="258" r:id="rId4"/>
    <p:sldId id="282" r:id="rId5"/>
    <p:sldId id="259" r:id="rId6"/>
    <p:sldId id="261"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D54"/>
    <a:srgbClr val="5A55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02"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hyperlink" Target="https://learn.javascript.ru/css-unit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metanit.com/web/html5/5.5.php" TargetMode="External"/><Relationship Id="rId5" Type="http://schemas.openxmlformats.org/officeDocument/2006/relationships/hyperlink" Target="http://htmlbook.ru/samcss/kaskadirovanie" TargetMode="External"/><Relationship Id="rId4" Type="http://schemas.openxmlformats.org/officeDocument/2006/relationships/hyperlink" Target="https://metanit.com/web/html5/5.9.ph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5447928" y="814307"/>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5375920" y="5232640"/>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4846758"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95959"/>
                </a:solidFill>
                <a:latin typeface="+mn-lt"/>
                <a:ea typeface="Playfair Display"/>
                <a:cs typeface="Playfair Display"/>
                <a:sym typeface="Playfair Display"/>
              </a:rPr>
              <a:t>Title Lorem ipsum</a:t>
            </a:r>
            <a:endParaRPr sz="4000" b="1" i="0" u="none" strike="noStrike" cap="none">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920677" y="875906"/>
            <a:ext cx="5784923" cy="978294"/>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7200" b="1" dirty="0">
                <a:solidFill>
                  <a:srgbClr val="F1B828"/>
                </a:solidFill>
                <a:latin typeface="+mn-lt"/>
                <a:ea typeface="Playfair Display"/>
                <a:cs typeface="Rubik" panose="020B0604020202020204" charset="-79"/>
                <a:sym typeface="Playfair Display"/>
              </a:rPr>
              <a:t>Lesson  </a:t>
            </a:r>
            <a:r>
              <a:rPr lang="ru-RU" sz="7200" b="1" dirty="0">
                <a:solidFill>
                  <a:srgbClr val="F1B828"/>
                </a:solidFill>
                <a:latin typeface="+mn-lt"/>
                <a:ea typeface="Playfair Display"/>
                <a:cs typeface="Rubik" panose="020B0604020202020204" charset="-79"/>
                <a:sym typeface="Playfair Display"/>
              </a:rPr>
              <a:t>4</a:t>
            </a:r>
            <a:endParaRPr lang="en-US" sz="7200" b="1" i="0" u="none" strike="noStrike" cap="none" dirty="0">
              <a:solidFill>
                <a:srgbClr val="F1B828"/>
              </a:solidFill>
              <a:latin typeface="+mn-lt"/>
              <a:ea typeface="Playfair Display"/>
              <a:cs typeface="Rubik" panose="020B0604020202020204" charset="-79"/>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94" name="Google Shape;94;p1"/>
          <p:cNvSpPr txBox="1"/>
          <p:nvPr/>
        </p:nvSpPr>
        <p:spPr>
          <a:xfrm>
            <a:off x="908598" y="4200679"/>
            <a:ext cx="5092773" cy="618971"/>
          </a:xfrm>
          <a:prstGeom prst="rect">
            <a:avLst/>
          </a:prstGeom>
          <a:noFill/>
          <a:ln>
            <a:noFill/>
          </a:ln>
        </p:spPr>
        <p:txBody>
          <a:bodyPr spcFirstLastPara="1" wrap="square" lIns="91425" tIns="45700" rIns="91425" bIns="45700" anchor="t" anchorCtr="0">
            <a:noAutofit/>
          </a:bodyPr>
          <a:lstStyle/>
          <a:p>
            <a:r>
              <a:rPr lang="ru-RU" sz="2800" b="1" i="0" dirty="0">
                <a:effectLst/>
                <a:latin typeface="Arial" panose="020B0604020202020204" pitchFamily="34" charset="0"/>
              </a:rPr>
              <a:t>Знакомство з </a:t>
            </a:r>
            <a:r>
              <a:rPr lang="en-US" sz="2800" b="1" i="0" dirty="0">
                <a:effectLst/>
                <a:latin typeface="Arial" panose="020B0604020202020204" pitchFamily="34" charset="0"/>
              </a:rPr>
              <a:t>CSS</a:t>
            </a:r>
            <a:r>
              <a:rPr lang="ru-RU" sz="2800" b="1" i="0" dirty="0">
                <a:effectLst/>
                <a:latin typeface="Arial" panose="020B0604020202020204" pitchFamily="34" charset="0"/>
              </a:rPr>
              <a:t> + </a:t>
            </a:r>
            <a:r>
              <a:rPr lang="en-US" sz="2800" b="1" i="0" dirty="0">
                <a:effectLst/>
                <a:latin typeface="Arial" panose="020B0604020202020204" pitchFamily="34" charset="0"/>
              </a:rPr>
              <a:t>Git</a:t>
            </a:r>
            <a:endParaRPr sz="2800" b="1" i="0" u="none" strike="noStrike" cap="none" dirty="0">
              <a:solidFill>
                <a:srgbClr val="595959"/>
              </a:solidFill>
              <a:latin typeface="+mj-lt"/>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E1638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mn-lt"/>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F6D54"/>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677616"/>
          </a:xfrm>
          <a:prstGeom prst="rect">
            <a:avLst/>
          </a:prstGeom>
          <a:noFill/>
          <a:ln>
            <a:noFill/>
          </a:ln>
        </p:spPr>
        <p:txBody>
          <a:bodyPr spcFirstLastPara="1" wrap="square" lIns="91425" tIns="45700" rIns="91425" bIns="45700" anchor="t" anchorCtr="0">
            <a:spAutoFit/>
          </a:bodyPr>
          <a:lstStyle/>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rPr>
              <a:t>Что такое и Как работает </a:t>
            </a:r>
            <a:r>
              <a:rPr lang="en-US" i="0" dirty="0">
                <a:solidFill>
                  <a:schemeClr val="tx1">
                    <a:lumMod val="75000"/>
                    <a:lumOff val="25000"/>
                  </a:schemeClr>
                </a:solidFill>
                <a:effectLst/>
                <a:latin typeface="+mn-lt"/>
              </a:rPr>
              <a:t>CSS</a:t>
            </a:r>
            <a:endParaRPr i="0" strike="noStrike" cap="none" dirty="0">
              <a:solidFill>
                <a:schemeClr val="tx1">
                  <a:lumMod val="75000"/>
                  <a:lumOff val="25000"/>
                </a:schemeClr>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ru-RU" i="0" dirty="0">
                <a:solidFill>
                  <a:schemeClr val="tx1">
                    <a:lumMod val="75000"/>
                    <a:lumOff val="25000"/>
                  </a:schemeClr>
                </a:solidFill>
                <a:effectLst/>
                <a:latin typeface="+mn-lt"/>
              </a:rPr>
              <a:t>Где писать CSS</a:t>
            </a:r>
            <a:endParaRPr i="0" strike="noStrike" cap="none" dirty="0">
              <a:solidFill>
                <a:schemeClr val="tx1">
                  <a:lumMod val="75000"/>
                  <a:lumOff val="25000"/>
                </a:schemeClr>
              </a:solidFill>
              <a:latin typeface="+mn-lt"/>
              <a:ea typeface="Rubik"/>
              <a:cs typeface="Rubik"/>
              <a:sym typeface="Rubik"/>
            </a:endParaRPr>
          </a:p>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hlinkClick r:id="rId4"/>
              </a:rPr>
              <a:t>Наследование стилей</a:t>
            </a:r>
            <a:endParaRPr lang="ru-RU" i="0" strike="noStrike" cap="none" dirty="0">
              <a:solidFill>
                <a:schemeClr val="tx1">
                  <a:lumMod val="75000"/>
                  <a:lumOff val="25000"/>
                </a:schemeClr>
              </a:solidFill>
              <a:latin typeface="+mn-lt"/>
              <a:ea typeface="Rubik"/>
              <a:cs typeface="Rubik"/>
              <a:sym typeface="Rubik"/>
            </a:endParaRPr>
          </a:p>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rPr>
              <a:t>Приоритеты или </a:t>
            </a:r>
            <a:r>
              <a:rPr lang="ru-RU" dirty="0">
                <a:solidFill>
                  <a:schemeClr val="accent1"/>
                </a:solidFill>
                <a:latin typeface="+mn-lt"/>
                <a:hlinkClick r:id="rId5">
                  <a:extLst>
                    <a:ext uri="{A12FA001-AC4F-418D-AE19-62706E023703}">
                      <ahyp:hlinkClr xmlns:ahyp="http://schemas.microsoft.com/office/drawing/2018/hyperlinkcolor" val="tx"/>
                    </a:ext>
                  </a:extLst>
                </a:hlinkClick>
              </a:rPr>
              <a:t>Каскадирование</a:t>
            </a:r>
            <a:endParaRPr lang="ru-RU" i="0" strike="noStrike" cap="none" dirty="0">
              <a:solidFill>
                <a:schemeClr val="accent1"/>
              </a:solidFill>
              <a:latin typeface="+mn-lt"/>
              <a:ea typeface="Arial"/>
              <a:cs typeface="Arial"/>
              <a:sym typeface="Arial"/>
            </a:endParaRPr>
          </a:p>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hlinkClick r:id="rId6"/>
              </a:rPr>
              <a:t>Псевдоклассы</a:t>
            </a:r>
            <a:endParaRPr lang="ru-RU" i="0" dirty="0">
              <a:solidFill>
                <a:schemeClr val="tx1">
                  <a:lumMod val="75000"/>
                  <a:lumOff val="25000"/>
                </a:schemeClr>
              </a:solidFill>
              <a:effectLst/>
              <a:latin typeface="+mn-lt"/>
            </a:endParaRPr>
          </a:p>
          <a:p>
            <a:pPr marL="342900" indent="-342900">
              <a:lnSpc>
                <a:spcPct val="150000"/>
              </a:lnSpc>
              <a:buClr>
                <a:srgbClr val="595959"/>
              </a:buClr>
              <a:buSzPts val="2000"/>
              <a:buFont typeface="Arial"/>
              <a:buAutoNum type="arabicPeriod"/>
            </a:pPr>
            <a:r>
              <a:rPr lang="ru-RU" i="0" strike="noStrike" dirty="0">
                <a:solidFill>
                  <a:schemeClr val="accent1"/>
                </a:solidFill>
                <a:effectLst/>
                <a:latin typeface="+mn-lt"/>
                <a:hlinkClick r:id="rId7">
                  <a:extLst>
                    <a:ext uri="{A12FA001-AC4F-418D-AE19-62706E023703}">
                      <ahyp:hlinkClr xmlns:ahyp="http://schemas.microsoft.com/office/drawing/2018/hyperlinkcolor" val="tx"/>
                    </a:ext>
                  </a:extLst>
                </a:hlinkClick>
              </a:rPr>
              <a:t>Единицы измерения: </a:t>
            </a:r>
            <a:r>
              <a:rPr lang="ru-RU" i="0" strike="noStrike" dirty="0" err="1">
                <a:solidFill>
                  <a:schemeClr val="accent1"/>
                </a:solidFill>
                <a:effectLst/>
                <a:latin typeface="+mn-lt"/>
                <a:hlinkClick r:id="rId7">
                  <a:extLst>
                    <a:ext uri="{A12FA001-AC4F-418D-AE19-62706E023703}">
                      <ahyp:hlinkClr xmlns:ahyp="http://schemas.microsoft.com/office/drawing/2018/hyperlinkcolor" val="tx"/>
                    </a:ext>
                  </a:extLst>
                </a:hlinkClick>
              </a:rPr>
              <a:t>px</a:t>
            </a:r>
            <a:r>
              <a:rPr lang="ru-RU" i="0" strike="noStrike" dirty="0">
                <a:solidFill>
                  <a:schemeClr val="accent1"/>
                </a:solidFill>
                <a:effectLst/>
                <a:latin typeface="+mn-lt"/>
                <a:hlinkClick r:id="rId7">
                  <a:extLst>
                    <a:ext uri="{A12FA001-AC4F-418D-AE19-62706E023703}">
                      <ahyp:hlinkClr xmlns:ahyp="http://schemas.microsoft.com/office/drawing/2018/hyperlinkcolor" val="tx"/>
                    </a:ext>
                  </a:extLst>
                </a:hlinkClick>
              </a:rPr>
              <a:t>, </a:t>
            </a:r>
            <a:r>
              <a:rPr lang="ru-RU" i="0" strike="noStrike" dirty="0" err="1">
                <a:solidFill>
                  <a:schemeClr val="accent1"/>
                </a:solidFill>
                <a:effectLst/>
                <a:latin typeface="+mn-lt"/>
                <a:hlinkClick r:id="rId7">
                  <a:extLst>
                    <a:ext uri="{A12FA001-AC4F-418D-AE19-62706E023703}">
                      <ahyp:hlinkClr xmlns:ahyp="http://schemas.microsoft.com/office/drawing/2018/hyperlinkcolor" val="tx"/>
                    </a:ext>
                  </a:extLst>
                </a:hlinkClick>
              </a:rPr>
              <a:t>em</a:t>
            </a:r>
            <a:r>
              <a:rPr lang="ru-RU" i="0" strike="noStrike" dirty="0">
                <a:solidFill>
                  <a:schemeClr val="accent1"/>
                </a:solidFill>
                <a:effectLst/>
                <a:latin typeface="+mn-lt"/>
                <a:hlinkClick r:id="rId7">
                  <a:extLst>
                    <a:ext uri="{A12FA001-AC4F-418D-AE19-62706E023703}">
                      <ahyp:hlinkClr xmlns:ahyp="http://schemas.microsoft.com/office/drawing/2018/hyperlinkcolor" val="tx"/>
                    </a:ext>
                  </a:extLst>
                </a:hlinkClick>
              </a:rPr>
              <a:t>, </a:t>
            </a:r>
            <a:r>
              <a:rPr lang="ru-RU" i="0" strike="noStrike" dirty="0" err="1">
                <a:solidFill>
                  <a:schemeClr val="accent1"/>
                </a:solidFill>
                <a:effectLst/>
                <a:latin typeface="+mn-lt"/>
                <a:hlinkClick r:id="rId7">
                  <a:extLst>
                    <a:ext uri="{A12FA001-AC4F-418D-AE19-62706E023703}">
                      <ahyp:hlinkClr xmlns:ahyp="http://schemas.microsoft.com/office/drawing/2018/hyperlinkcolor" val="tx"/>
                    </a:ext>
                  </a:extLst>
                </a:hlinkClick>
              </a:rPr>
              <a:t>rem</a:t>
            </a:r>
            <a:endParaRPr lang="ru-RU" i="0" dirty="0">
              <a:solidFill>
                <a:schemeClr val="accent1"/>
              </a:solidFill>
              <a:effectLst/>
              <a:latin typeface="+mn-lt"/>
            </a:endParaRPr>
          </a:p>
          <a:p>
            <a:pPr marL="342900" indent="-342900">
              <a:lnSpc>
                <a:spcPct val="150000"/>
              </a:lnSpc>
              <a:buClr>
                <a:srgbClr val="595959"/>
              </a:buClr>
              <a:buSzPts val="2000"/>
              <a:buFont typeface="Arial"/>
              <a:buAutoNum type="arabicPeriod"/>
            </a:pPr>
            <a:r>
              <a:rPr lang="en-US" i="0" dirty="0">
                <a:solidFill>
                  <a:schemeClr val="tx1">
                    <a:lumMod val="75000"/>
                    <a:lumOff val="25000"/>
                  </a:schemeClr>
                </a:solidFill>
                <a:effectLst/>
                <a:latin typeface="+mn-lt"/>
              </a:rPr>
              <a:t>Git</a:t>
            </a:r>
          </a:p>
          <a:p>
            <a:pPr marL="342900" marR="0" lvl="0" indent="-342900" algn="l" rtl="0">
              <a:lnSpc>
                <a:spcPct val="150000"/>
              </a:lnSpc>
              <a:spcBef>
                <a:spcPts val="0"/>
              </a:spcBef>
              <a:spcAft>
                <a:spcPts val="0"/>
              </a:spcAft>
              <a:buClr>
                <a:srgbClr val="595959"/>
              </a:buClr>
              <a:buSzPts val="2000"/>
              <a:buFont typeface="Arial"/>
              <a:buAutoNum type="arabicPeriod"/>
            </a:pPr>
            <a:endParaRPr i="0" strike="noStrike" cap="none" dirty="0">
              <a:solidFill>
                <a:schemeClr val="tx1">
                  <a:lumMod val="75000"/>
                  <a:lumOff val="25000"/>
                </a:schemeClr>
              </a:solidFill>
              <a:latin typeface="+mn-lt"/>
              <a:ea typeface="Rubik"/>
              <a:cs typeface="Rubik"/>
              <a:sym typeface="Rubik"/>
            </a:endParaRPr>
          </a:p>
        </p:txBody>
      </p:sp>
      <p:pic>
        <p:nvPicPr>
          <p:cNvPr id="116" name="Google Shape;116;p3"/>
          <p:cNvPicPr preferRelativeResize="0"/>
          <p:nvPr/>
        </p:nvPicPr>
        <p:blipFill rotWithShape="1">
          <a:blip r:embed="rId8">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039DCD2-3960-4A66-B9E5-87F311DEDF32}"/>
              </a:ext>
            </a:extLst>
          </p:cNvPr>
          <p:cNvPicPr>
            <a:picLocks noChangeAspect="1"/>
          </p:cNvPicPr>
          <p:nvPr/>
        </p:nvPicPr>
        <p:blipFill>
          <a:blip r:embed="rId2"/>
          <a:stretch>
            <a:fillRect/>
          </a:stretch>
        </p:blipFill>
        <p:spPr>
          <a:xfrm>
            <a:off x="0" y="0"/>
            <a:ext cx="9379724" cy="3908218"/>
          </a:xfrm>
          <a:prstGeom prst="rect">
            <a:avLst/>
          </a:prstGeom>
        </p:spPr>
      </p:pic>
      <p:pic>
        <p:nvPicPr>
          <p:cNvPr id="7" name="Рисунок 6">
            <a:extLst>
              <a:ext uri="{FF2B5EF4-FFF2-40B4-BE49-F238E27FC236}">
                <a16:creationId xmlns:a16="http://schemas.microsoft.com/office/drawing/2014/main" id="{A27EC885-08A6-49B4-99A1-519279A8494F}"/>
              </a:ext>
            </a:extLst>
          </p:cNvPr>
          <p:cNvPicPr>
            <a:picLocks noChangeAspect="1"/>
          </p:cNvPicPr>
          <p:nvPr/>
        </p:nvPicPr>
        <p:blipFill>
          <a:blip r:embed="rId3"/>
          <a:stretch>
            <a:fillRect/>
          </a:stretch>
        </p:blipFill>
        <p:spPr>
          <a:xfrm>
            <a:off x="5051626" y="4013556"/>
            <a:ext cx="7123809" cy="2844444"/>
          </a:xfrm>
          <a:prstGeom prst="rect">
            <a:avLst/>
          </a:prstGeom>
        </p:spPr>
      </p:pic>
    </p:spTree>
    <p:extLst>
      <p:ext uri="{BB962C8B-B14F-4D97-AF65-F5344CB8AC3E}">
        <p14:creationId xmlns:p14="http://schemas.microsoft.com/office/powerpoint/2010/main" val="7998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4397233" y="244364"/>
            <a:ext cx="5153496" cy="1014493"/>
          </a:xfrm>
          <a:prstGeom prst="rect">
            <a:avLst/>
          </a:prstGeom>
          <a:noFill/>
          <a:ln>
            <a:noFill/>
          </a:ln>
        </p:spPr>
        <p:txBody>
          <a:bodyPr spcFirstLastPara="1" wrap="square" lIns="91425" tIns="91425" rIns="91425" bIns="91425" anchor="ctr" anchorCtr="0">
            <a:noAutofit/>
          </a:bodyPr>
          <a:lstStyle/>
          <a:p>
            <a:pPr marR="0" lvl="0" algn="l" rtl="0">
              <a:lnSpc>
                <a:spcPct val="150000"/>
              </a:lnSpc>
              <a:spcBef>
                <a:spcPts val="0"/>
              </a:spcBef>
              <a:spcAft>
                <a:spcPts val="0"/>
              </a:spcAft>
              <a:buClr>
                <a:srgbClr val="595959"/>
              </a:buClr>
              <a:buSzPts val="2000"/>
            </a:pPr>
            <a:r>
              <a:rPr lang="ru-RU" sz="3600" b="1" i="0" dirty="0">
                <a:solidFill>
                  <a:srgbClr val="FF0000"/>
                </a:solidFill>
                <a:effectLst/>
                <a:latin typeface="+mn-lt"/>
              </a:rPr>
              <a:t>Где писать </a:t>
            </a:r>
            <a:r>
              <a:rPr lang="en-US" sz="3600" b="1" i="0" dirty="0">
                <a:solidFill>
                  <a:srgbClr val="FF0000"/>
                </a:solidFill>
                <a:effectLst/>
                <a:latin typeface="+mn-lt"/>
              </a:rPr>
              <a:t>CSS</a:t>
            </a:r>
            <a:endParaRPr lang="en-US" sz="3600" b="1" i="0" strike="noStrike" cap="none" dirty="0">
              <a:solidFill>
                <a:srgbClr val="FF0000"/>
              </a:solidFill>
              <a:latin typeface="+mn-lt"/>
              <a:ea typeface="Rubik"/>
              <a:cs typeface="Rubik"/>
              <a:sym typeface="Rubik"/>
            </a:endParaRPr>
          </a:p>
        </p:txBody>
      </p:sp>
      <p:sp>
        <p:nvSpPr>
          <p:cNvPr id="6" name="Google Shape;94;p1">
            <a:extLst>
              <a:ext uri="{FF2B5EF4-FFF2-40B4-BE49-F238E27FC236}">
                <a16:creationId xmlns:a16="http://schemas.microsoft.com/office/drawing/2014/main" id="{C2F7157A-165B-41D9-AC82-8DE511838DCD}"/>
              </a:ext>
            </a:extLst>
          </p:cNvPr>
          <p:cNvSpPr txBox="1"/>
          <p:nvPr/>
        </p:nvSpPr>
        <p:spPr>
          <a:xfrm>
            <a:off x="5322579" y="2056871"/>
            <a:ext cx="6197880" cy="4241699"/>
          </a:xfrm>
          <a:prstGeom prst="rect">
            <a:avLst/>
          </a:prstGeom>
          <a:noFill/>
          <a:ln>
            <a:noFill/>
          </a:ln>
        </p:spPr>
        <p:txBody>
          <a:bodyPr spcFirstLastPara="1" wrap="square" lIns="91425" tIns="45700" rIns="91425" bIns="45700" anchor="t" anchorCtr="0">
            <a:noAutofit/>
          </a:bodyPr>
          <a:lstStyle/>
          <a:p>
            <a:r>
              <a:rPr lang="ru-RU" sz="2400" b="1" i="0" dirty="0">
                <a:solidFill>
                  <a:schemeClr val="tx1">
                    <a:lumMod val="85000"/>
                    <a:lumOff val="15000"/>
                  </a:schemeClr>
                </a:solidFill>
                <a:effectLst/>
                <a:latin typeface="Arial" panose="020B0604020202020204" pitchFamily="34" charset="0"/>
              </a:rPr>
              <a:t>1) Подключения по ссылке</a:t>
            </a:r>
            <a:br>
              <a:rPr lang="ru-RU" sz="2400" b="1" i="0" dirty="0">
                <a:solidFill>
                  <a:schemeClr val="tx1">
                    <a:lumMod val="85000"/>
                    <a:lumOff val="15000"/>
                  </a:schemeClr>
                </a:solidFill>
                <a:effectLst/>
                <a:latin typeface="Arial" panose="020B0604020202020204" pitchFamily="34" charset="0"/>
              </a:rPr>
            </a:br>
            <a:r>
              <a:rPr lang="en-US" sz="1600" b="1" i="0" dirty="0">
                <a:solidFill>
                  <a:srgbClr val="FF0000"/>
                </a:solidFill>
                <a:effectLst/>
                <a:latin typeface="Arial" panose="020B0604020202020204" pitchFamily="34" charset="0"/>
              </a:rPr>
              <a:t>&lt;link</a:t>
            </a:r>
            <a:r>
              <a:rPr lang="en-US" sz="1600" b="1" i="0" dirty="0">
                <a:solidFill>
                  <a:schemeClr val="tx1">
                    <a:lumMod val="85000"/>
                    <a:lumOff val="15000"/>
                  </a:schemeClr>
                </a:solidFill>
                <a:effectLst/>
                <a:latin typeface="Arial" panose="020B0604020202020204" pitchFamily="34" charset="0"/>
              </a:rPr>
              <a:t> </a:t>
            </a:r>
            <a:r>
              <a:rPr lang="en-US" sz="1600" b="1" i="0" dirty="0" err="1">
                <a:solidFill>
                  <a:schemeClr val="accent2"/>
                </a:solidFill>
                <a:effectLst/>
                <a:latin typeface="Arial" panose="020B0604020202020204" pitchFamily="34" charset="0"/>
              </a:rPr>
              <a:t>rel</a:t>
            </a:r>
            <a:r>
              <a:rPr lang="en-US" sz="1600" b="1" i="0" dirty="0">
                <a:solidFill>
                  <a:schemeClr val="tx1">
                    <a:lumMod val="85000"/>
                    <a:lumOff val="15000"/>
                  </a:schemeClr>
                </a:solidFill>
                <a:effectLst/>
                <a:latin typeface="Arial" panose="020B0604020202020204" pitchFamily="34" charset="0"/>
              </a:rPr>
              <a:t>=</a:t>
            </a:r>
            <a:r>
              <a:rPr lang="en-US" sz="1600" b="1" i="0" dirty="0">
                <a:solidFill>
                  <a:schemeClr val="accent1"/>
                </a:solidFill>
                <a:effectLst/>
                <a:latin typeface="Arial" panose="020B0604020202020204" pitchFamily="34" charset="0"/>
              </a:rPr>
              <a:t>"stylesheet"</a:t>
            </a:r>
            <a:r>
              <a:rPr lang="en-US" sz="1600" b="1" i="0" dirty="0">
                <a:solidFill>
                  <a:schemeClr val="tx1">
                    <a:lumMod val="85000"/>
                    <a:lumOff val="15000"/>
                  </a:schemeClr>
                </a:solidFill>
                <a:effectLst/>
                <a:latin typeface="Arial" panose="020B0604020202020204" pitchFamily="34" charset="0"/>
              </a:rPr>
              <a:t> </a:t>
            </a:r>
            <a:r>
              <a:rPr lang="en-US" sz="1600" b="1" i="0" dirty="0" err="1">
                <a:solidFill>
                  <a:schemeClr val="accent2"/>
                </a:solidFill>
                <a:effectLst/>
                <a:latin typeface="Arial" panose="020B0604020202020204" pitchFamily="34" charset="0"/>
              </a:rPr>
              <a:t>href</a:t>
            </a:r>
            <a:r>
              <a:rPr lang="en-US" sz="1600" b="1" i="0" dirty="0">
                <a:solidFill>
                  <a:schemeClr val="tx1">
                    <a:lumMod val="85000"/>
                    <a:lumOff val="15000"/>
                  </a:schemeClr>
                </a:solidFill>
                <a:effectLst/>
                <a:latin typeface="Arial" panose="020B0604020202020204" pitchFamily="34" charset="0"/>
              </a:rPr>
              <a:t>=</a:t>
            </a:r>
            <a:r>
              <a:rPr lang="en-US" sz="1600" b="1" i="0" dirty="0">
                <a:solidFill>
                  <a:schemeClr val="accent1"/>
                </a:solidFill>
                <a:effectLst/>
                <a:latin typeface="Arial" panose="020B0604020202020204" pitchFamily="34" charset="0"/>
              </a:rPr>
              <a:t>"./style.css"</a:t>
            </a:r>
            <a:r>
              <a:rPr lang="en-US" sz="1600" b="1" i="0" dirty="0">
                <a:solidFill>
                  <a:srgbClr val="FF0000"/>
                </a:solidFill>
                <a:effectLst/>
                <a:latin typeface="Arial" panose="020B0604020202020204" pitchFamily="34" charset="0"/>
              </a:rPr>
              <a:t>&gt;</a:t>
            </a:r>
            <a:endParaRPr lang="ru-RU" sz="1600" b="1" i="0" dirty="0">
              <a:solidFill>
                <a:srgbClr val="FF0000"/>
              </a:solidFill>
              <a:effectLst/>
              <a:latin typeface="Arial" panose="020B0604020202020204" pitchFamily="34" charset="0"/>
            </a:endParaRPr>
          </a:p>
          <a:p>
            <a:pPr marL="514350" indent="-514350">
              <a:buAutoNum type="arabicParenR"/>
            </a:pPr>
            <a:endParaRPr lang="en-US" sz="2400" b="1" i="0" dirty="0">
              <a:solidFill>
                <a:schemeClr val="tx1">
                  <a:lumMod val="85000"/>
                  <a:lumOff val="15000"/>
                </a:schemeClr>
              </a:solidFill>
              <a:effectLst/>
              <a:latin typeface="Arial" panose="020B0604020202020204" pitchFamily="34" charset="0"/>
            </a:endParaRPr>
          </a:p>
          <a:p>
            <a:pPr marL="514350" indent="-514350">
              <a:buAutoNum type="arabicParenR"/>
            </a:pPr>
            <a:endParaRPr lang="ru-RU" sz="2400" b="1" i="0" dirty="0">
              <a:solidFill>
                <a:schemeClr val="tx1">
                  <a:lumMod val="85000"/>
                  <a:lumOff val="15000"/>
                </a:schemeClr>
              </a:solidFill>
              <a:effectLst/>
              <a:latin typeface="Arial" panose="020B0604020202020204" pitchFamily="34" charset="0"/>
            </a:endParaRPr>
          </a:p>
          <a:p>
            <a:r>
              <a:rPr lang="ru-RU" sz="2400" b="1" dirty="0">
                <a:solidFill>
                  <a:schemeClr val="tx1">
                    <a:lumMod val="85000"/>
                    <a:lumOff val="15000"/>
                  </a:schemeClr>
                </a:solidFill>
                <a:latin typeface="Arial" panose="020B0604020202020204" pitchFamily="34" charset="0"/>
              </a:rPr>
              <a:t>2) Добавление стилей в </a:t>
            </a:r>
            <a:r>
              <a:rPr lang="en-US" sz="2400" b="1" dirty="0">
                <a:solidFill>
                  <a:schemeClr val="tx1">
                    <a:lumMod val="85000"/>
                    <a:lumOff val="15000"/>
                  </a:schemeClr>
                </a:solidFill>
                <a:latin typeface="Arial" panose="020B0604020202020204" pitchFamily="34" charset="0"/>
              </a:rPr>
              <a:t>style</a:t>
            </a:r>
            <a:r>
              <a:rPr lang="ru-RU" sz="2400" b="1" dirty="0">
                <a:solidFill>
                  <a:schemeClr val="tx1">
                    <a:lumMod val="85000"/>
                    <a:lumOff val="15000"/>
                  </a:schemeClr>
                </a:solidFill>
                <a:latin typeface="Arial" panose="020B0604020202020204" pitchFamily="34" charset="0"/>
              </a:rPr>
              <a:t>-тегах</a:t>
            </a:r>
          </a:p>
          <a:p>
            <a:r>
              <a:rPr lang="en-US" sz="1600" b="1" dirty="0">
                <a:solidFill>
                  <a:srgbClr val="FF0000"/>
                </a:solidFill>
                <a:latin typeface="Arial" panose="020B0604020202020204" pitchFamily="34" charset="0"/>
              </a:rPr>
              <a:t>&lt;style&gt; &lt;</a:t>
            </a:r>
            <a:r>
              <a:rPr lang="ru-RU" sz="1600" b="1" dirty="0">
                <a:solidFill>
                  <a:srgbClr val="FF0000"/>
                </a:solidFill>
                <a:latin typeface="Arial" panose="020B0604020202020204" pitchFamily="34" charset="0"/>
              </a:rPr>
              <a:t>/</a:t>
            </a:r>
            <a:r>
              <a:rPr lang="en-US" sz="1600" b="1" dirty="0">
                <a:solidFill>
                  <a:srgbClr val="FF0000"/>
                </a:solidFill>
                <a:latin typeface="Arial" panose="020B0604020202020204" pitchFamily="34" charset="0"/>
              </a:rPr>
              <a:t>style&gt;</a:t>
            </a:r>
            <a:endParaRPr lang="ru-RU" sz="1600" b="1" dirty="0">
              <a:solidFill>
                <a:srgbClr val="FF0000"/>
              </a:solidFill>
              <a:latin typeface="Arial" panose="020B0604020202020204" pitchFamily="34" charset="0"/>
            </a:endParaRPr>
          </a:p>
          <a:p>
            <a:pPr marL="514350" indent="-514350">
              <a:buAutoNum type="arabicParenR"/>
            </a:pPr>
            <a:endParaRPr lang="en-US" sz="2400" b="1" dirty="0">
              <a:solidFill>
                <a:schemeClr val="tx1">
                  <a:lumMod val="85000"/>
                  <a:lumOff val="15000"/>
                </a:schemeClr>
              </a:solidFill>
              <a:latin typeface="Arial" panose="020B0604020202020204" pitchFamily="34" charset="0"/>
            </a:endParaRPr>
          </a:p>
          <a:p>
            <a:pPr marL="514350" indent="-514350">
              <a:buAutoNum type="arabicParenR"/>
            </a:pPr>
            <a:endParaRPr lang="ru-RU" sz="2400" b="1" dirty="0">
              <a:solidFill>
                <a:schemeClr val="tx1">
                  <a:lumMod val="85000"/>
                  <a:lumOff val="15000"/>
                </a:schemeClr>
              </a:solidFill>
              <a:latin typeface="Arial" panose="020B0604020202020204" pitchFamily="34" charset="0"/>
            </a:endParaRPr>
          </a:p>
          <a:p>
            <a:r>
              <a:rPr lang="ru-RU" sz="2400" b="1" dirty="0">
                <a:solidFill>
                  <a:schemeClr val="tx1">
                    <a:lumMod val="85000"/>
                    <a:lumOff val="15000"/>
                  </a:schemeClr>
                </a:solidFill>
                <a:latin typeface="Arial" panose="020B0604020202020204" pitchFamily="34" charset="0"/>
              </a:rPr>
              <a:t>3)</a:t>
            </a:r>
            <a:r>
              <a:rPr lang="ru-RU" sz="2400" b="1" i="0" dirty="0">
                <a:solidFill>
                  <a:schemeClr val="tx1">
                    <a:lumMod val="85000"/>
                    <a:lumOff val="15000"/>
                  </a:schemeClr>
                </a:solidFill>
                <a:effectLst/>
                <a:latin typeface="Arial" panose="020B0604020202020204" pitchFamily="34" charset="0"/>
              </a:rPr>
              <a:t> Строчные стили </a:t>
            </a:r>
          </a:p>
          <a:p>
            <a:r>
              <a:rPr lang="en-US" sz="1600" i="0" dirty="0">
                <a:solidFill>
                  <a:schemeClr val="tx1">
                    <a:lumMod val="85000"/>
                    <a:lumOff val="15000"/>
                  </a:schemeClr>
                </a:solidFill>
                <a:effectLst/>
                <a:latin typeface="Arial" panose="020B0604020202020204" pitchFamily="34" charset="0"/>
              </a:rPr>
              <a:t>&lt;div </a:t>
            </a:r>
            <a:r>
              <a:rPr lang="en-US" sz="1600" b="1" i="0" dirty="0">
                <a:solidFill>
                  <a:srgbClr val="B61039"/>
                </a:solidFill>
                <a:effectLst/>
                <a:latin typeface="Courier New" panose="02070309020205020404" pitchFamily="49" charset="0"/>
              </a:rPr>
              <a:t>style=</a:t>
            </a:r>
            <a:r>
              <a:rPr lang="en-US" sz="1600" b="1" i="0" dirty="0">
                <a:solidFill>
                  <a:schemeClr val="accent1"/>
                </a:solidFill>
                <a:effectLst/>
                <a:latin typeface="Courier New" panose="02070309020205020404" pitchFamily="49" charset="0"/>
              </a:rPr>
              <a:t>"font-size: 40px;"</a:t>
            </a:r>
            <a:r>
              <a:rPr lang="en-US" sz="1600" i="0" dirty="0">
                <a:solidFill>
                  <a:schemeClr val="tx1"/>
                </a:solidFill>
                <a:effectLst/>
                <a:latin typeface="Arial" panose="020B0604020202020204" pitchFamily="34" charset="0"/>
              </a:rPr>
              <a:t>&gt;&lt;/</a:t>
            </a:r>
            <a:r>
              <a:rPr lang="en-US" sz="1600" i="0" dirty="0">
                <a:solidFill>
                  <a:schemeClr val="tx1">
                    <a:lumMod val="85000"/>
                    <a:lumOff val="15000"/>
                  </a:schemeClr>
                </a:solidFill>
                <a:effectLst/>
                <a:latin typeface="Arial" panose="020B0604020202020204" pitchFamily="34" charset="0"/>
              </a:rPr>
              <a:t>div&gt;</a:t>
            </a:r>
            <a:endParaRPr lang="ru-RU" sz="1600" i="0" dirty="0">
              <a:solidFill>
                <a:schemeClr val="tx1">
                  <a:lumMod val="85000"/>
                  <a:lumOff val="15000"/>
                </a:schemeClr>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816696" y="1663066"/>
            <a:ext cx="7900225" cy="580521"/>
          </a:xfrm>
          <a:prstGeom prst="rect">
            <a:avLst/>
          </a:prstGeom>
          <a:noFill/>
          <a:ln>
            <a:noFill/>
          </a:ln>
        </p:spPr>
        <p:txBody>
          <a:bodyPr spcFirstLastPara="1" wrap="square" lIns="91425" tIns="45700" rIns="91425" bIns="45700" anchor="t" anchorCtr="0">
            <a:noAutofit/>
          </a:bodyPr>
          <a:lstStyle/>
          <a:p>
            <a:pPr algn="ctr"/>
            <a:r>
              <a:rPr lang="ru-RU" sz="2800" b="1" i="0" dirty="0">
                <a:solidFill>
                  <a:srgbClr val="5A558D"/>
                </a:solidFill>
                <a:effectLst/>
                <a:latin typeface="verdana" panose="020B0604030504040204" pitchFamily="34" charset="0"/>
              </a:rPr>
              <a:t>Наследование стилей</a:t>
            </a:r>
          </a:p>
        </p:txBody>
      </p:sp>
      <p:sp>
        <p:nvSpPr>
          <p:cNvPr id="137" name="Google Shape;137;p6"/>
          <p:cNvSpPr/>
          <p:nvPr/>
        </p:nvSpPr>
        <p:spPr>
          <a:xfrm>
            <a:off x="8411816" y="2112802"/>
            <a:ext cx="2879036"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1100" b="0" i="0" u="none" strike="noStrike" cap="none" dirty="0">
                <a:solidFill>
                  <a:srgbClr val="5A558D"/>
                </a:solidFill>
                <a:latin typeface="+mn-lt"/>
                <a:ea typeface="Rubik Light"/>
                <a:cs typeface="Rubik Light"/>
                <a:sym typeface="Rubik Light"/>
              </a:rPr>
              <a:t>Примеры в браузере</a:t>
            </a:r>
            <a:endParaRPr sz="1100" b="0" i="0" u="none" strike="noStrike" cap="none" dirty="0">
              <a:solidFill>
                <a:srgbClr val="000000"/>
              </a:solidFill>
              <a:latin typeface="+mn-lt"/>
              <a:ea typeface="Arial"/>
              <a:cs typeface="Arial"/>
              <a:sym typeface="Arial"/>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901148" y="1336985"/>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683380" y="1306914"/>
            <a:ext cx="4338270" cy="523180"/>
          </a:xfrm>
          <a:prstGeom prst="rect">
            <a:avLst/>
          </a:prstGeom>
          <a:noFill/>
          <a:ln>
            <a:noFill/>
          </a:ln>
        </p:spPr>
        <p:txBody>
          <a:bodyPr spcFirstLastPara="1" wrap="square" lIns="91425" tIns="45700" rIns="91425" bIns="45700" anchor="t" anchorCtr="0">
            <a:spAutoFit/>
          </a:bodyPr>
          <a:lstStyle/>
          <a:p>
            <a:pPr algn="l"/>
            <a:r>
              <a:rPr lang="ru-RU" sz="2800" b="1" dirty="0">
                <a:solidFill>
                  <a:srgbClr val="FF6D54"/>
                </a:solidFill>
                <a:effectLst/>
                <a:latin typeface="Georgia" panose="02040502050405020303" pitchFamily="18" charset="0"/>
              </a:rPr>
              <a:t>Каскадирование</a:t>
            </a:r>
          </a:p>
        </p:txBody>
      </p:sp>
      <p:sp>
        <p:nvSpPr>
          <p:cNvPr id="130" name="Google Shape;130;p5"/>
          <p:cNvSpPr txBox="1"/>
          <p:nvPr/>
        </p:nvSpPr>
        <p:spPr>
          <a:xfrm>
            <a:off x="345445" y="2796088"/>
            <a:ext cx="5472600" cy="83557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ru-RU" b="0" i="0" dirty="0">
                <a:solidFill>
                  <a:srgbClr val="1B1B1B"/>
                </a:solidFill>
                <a:effectLst/>
                <a:latin typeface="arial" panose="020B0604020202020204" pitchFamily="34" charset="0"/>
              </a:rPr>
              <a:t>CSS (</a:t>
            </a:r>
            <a:r>
              <a:rPr lang="ru-RU" b="0" i="0" dirty="0" err="1">
                <a:solidFill>
                  <a:srgbClr val="1B1B1B"/>
                </a:solidFill>
                <a:effectLst/>
                <a:latin typeface="arial" panose="020B0604020202020204" pitchFamily="34" charset="0"/>
              </a:rPr>
              <a:t>Cascading</a:t>
            </a:r>
            <a:r>
              <a:rPr lang="ru-RU" b="0" i="0" dirty="0">
                <a:solidFill>
                  <a:srgbClr val="1B1B1B"/>
                </a:solidFill>
                <a:effectLst/>
                <a:latin typeface="arial" panose="020B0604020202020204" pitchFamily="34" charset="0"/>
              </a:rPr>
              <a:t> </a:t>
            </a:r>
            <a:r>
              <a:rPr lang="ru-RU" b="0" i="0" dirty="0" err="1">
                <a:solidFill>
                  <a:srgbClr val="1B1B1B"/>
                </a:solidFill>
                <a:effectLst/>
                <a:latin typeface="arial" panose="020B0604020202020204" pitchFamily="34" charset="0"/>
              </a:rPr>
              <a:t>Style</a:t>
            </a:r>
            <a:r>
              <a:rPr lang="ru-RU" b="0" i="0" dirty="0">
                <a:solidFill>
                  <a:srgbClr val="1B1B1B"/>
                </a:solidFill>
                <a:effectLst/>
                <a:latin typeface="arial" panose="020B0604020202020204" pitchFamily="34" charset="0"/>
              </a:rPr>
              <a:t> </a:t>
            </a:r>
            <a:r>
              <a:rPr lang="ru-RU" b="0" i="0" dirty="0" err="1">
                <a:solidFill>
                  <a:srgbClr val="1B1B1B"/>
                </a:solidFill>
                <a:effectLst/>
                <a:latin typeface="arial" panose="020B0604020202020204" pitchFamily="34" charset="0"/>
              </a:rPr>
              <a:t>Sheets</a:t>
            </a:r>
            <a:r>
              <a:rPr lang="ru-RU" b="0" i="0" dirty="0">
                <a:solidFill>
                  <a:srgbClr val="1B1B1B"/>
                </a:solidFill>
                <a:effectLst/>
                <a:latin typeface="arial" panose="020B0604020202020204" pitchFamily="34" charset="0"/>
              </a:rPr>
              <a:t>) означает Каскадные Таблицы Стилей и первое слово </a:t>
            </a:r>
            <a:r>
              <a:rPr lang="ru-RU" b="0" i="1" dirty="0">
                <a:solidFill>
                  <a:srgbClr val="1B1B1B"/>
                </a:solidFill>
                <a:effectLst/>
                <a:latin typeface="arial" panose="020B0604020202020204" pitchFamily="34" charset="0"/>
              </a:rPr>
              <a:t>"каскадные" </a:t>
            </a:r>
            <a:r>
              <a:rPr lang="ru-RU" b="0" i="0" dirty="0">
                <a:solidFill>
                  <a:srgbClr val="1B1B1B"/>
                </a:solidFill>
                <a:effectLst/>
                <a:latin typeface="arial" panose="020B0604020202020204" pitchFamily="34" charset="0"/>
              </a:rPr>
              <a:t>является невероятно важным для понимания</a:t>
            </a:r>
            <a:endParaRPr sz="1400" b="0" i="0" u="none" strike="noStrike" cap="none" dirty="0">
              <a:solidFill>
                <a:srgbClr val="595959"/>
              </a:solidFill>
              <a:latin typeface="+mn-lt"/>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
        <p:nvSpPr>
          <p:cNvPr id="6" name="Google Shape;130;p5">
            <a:extLst>
              <a:ext uri="{FF2B5EF4-FFF2-40B4-BE49-F238E27FC236}">
                <a16:creationId xmlns:a16="http://schemas.microsoft.com/office/drawing/2014/main" id="{2A429D14-29DD-4849-AD6B-23F6E028BC45}"/>
              </a:ext>
            </a:extLst>
          </p:cNvPr>
          <p:cNvSpPr txBox="1"/>
          <p:nvPr/>
        </p:nvSpPr>
        <p:spPr>
          <a:xfrm>
            <a:off x="345445" y="3844236"/>
            <a:ext cx="5472600" cy="34005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ru-RU" b="0" i="0">
                <a:solidFill>
                  <a:srgbClr val="1B1B1B"/>
                </a:solidFill>
                <a:effectLst/>
                <a:latin typeface="arial" panose="020B0604020202020204" pitchFamily="34" charset="0"/>
              </a:rPr>
              <a:t>CSS (********</a:t>
            </a:r>
            <a:endParaRPr sz="1400" b="0" i="0" u="none" strike="noStrike" cap="none" dirty="0">
              <a:solidFill>
                <a:srgbClr val="595959"/>
              </a:solidFill>
              <a:latin typeface="+mn-lt"/>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877</Words>
  <Application>Microsoft Office PowerPoint</Application>
  <PresentationFormat>Широкоэкранный</PresentationFormat>
  <Paragraphs>140</Paragraphs>
  <Slides>27</Slides>
  <Notes>26</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27</vt:i4>
      </vt:variant>
    </vt:vector>
  </HeadingPairs>
  <TitlesOfParts>
    <vt:vector size="35" baseType="lpstr">
      <vt:lpstr>Courier New</vt:lpstr>
      <vt:lpstr>Wingdings</vt:lpstr>
      <vt:lpstr>Georgia</vt:lpstr>
      <vt:lpstr>Arial</vt:lpstr>
      <vt:lpstr>Calibri</vt:lpstr>
      <vt:lpstr>Verdana</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25</cp:revision>
  <dcterms:modified xsi:type="dcterms:W3CDTF">2021-09-24T18:44:21Z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